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sldIdLst>
    <p:sldId id="281" r:id="rId5"/>
    <p:sldId id="283" r:id="rId6"/>
    <p:sldId id="257" r:id="rId7"/>
    <p:sldId id="282" r:id="rId8"/>
    <p:sldId id="284" r:id="rId9"/>
    <p:sldId id="287" r:id="rId10"/>
    <p:sldId id="285" r:id="rId11"/>
    <p:sldId id="28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FC8A1E-2B22-43B4-BB47-8F3F1D5C4F2E}" v="9" dt="2025-10-21T17:30:44.6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92" autoAdjust="0"/>
    <p:restoredTop sz="64633" autoAdjust="0"/>
  </p:normalViewPr>
  <p:slideViewPr>
    <p:cSldViewPr snapToGrid="0">
      <p:cViewPr varScale="1">
        <p:scale>
          <a:sx n="61" d="100"/>
          <a:sy n="61" d="100"/>
        </p:scale>
        <p:origin x="12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des, Finian (GymLI)" userId="91109cd4-324e-465d-bdbc-e17d4e683b3c" providerId="ADAL" clId="{7D84CD9A-3886-4BFE-98E7-671FA9ABB0F3}"/>
    <pc:docChg chg="undo redo custSel addSld modSld">
      <pc:chgData name="Landes, Finian (GymLI)" userId="91109cd4-324e-465d-bdbc-e17d4e683b3c" providerId="ADAL" clId="{7D84CD9A-3886-4BFE-98E7-671FA9ABB0F3}" dt="2025-10-21T17:31:01.588" v="709" actId="20577"/>
      <pc:docMkLst>
        <pc:docMk/>
      </pc:docMkLst>
      <pc:sldChg chg="modNotesTx">
        <pc:chgData name="Landes, Finian (GymLI)" userId="91109cd4-324e-465d-bdbc-e17d4e683b3c" providerId="ADAL" clId="{7D84CD9A-3886-4BFE-98E7-671FA9ABB0F3}" dt="2025-10-21T16:48:44.678" v="517" actId="20577"/>
        <pc:sldMkLst>
          <pc:docMk/>
          <pc:sldMk cId="1777398567" sldId="283"/>
        </pc:sldMkLst>
      </pc:sldChg>
      <pc:sldChg chg="modSp new mod">
        <pc:chgData name="Landes, Finian (GymLI)" userId="91109cd4-324e-465d-bdbc-e17d4e683b3c" providerId="ADAL" clId="{7D84CD9A-3886-4BFE-98E7-671FA9ABB0F3}" dt="2025-10-19T09:38:50.343" v="458" actId="255"/>
        <pc:sldMkLst>
          <pc:docMk/>
          <pc:sldMk cId="507158575" sldId="285"/>
        </pc:sldMkLst>
        <pc:spChg chg="mod">
          <ac:chgData name="Landes, Finian (GymLI)" userId="91109cd4-324e-465d-bdbc-e17d4e683b3c" providerId="ADAL" clId="{7D84CD9A-3886-4BFE-98E7-671FA9ABB0F3}" dt="2025-10-19T09:33:17.571" v="139" actId="20577"/>
          <ac:spMkLst>
            <pc:docMk/>
            <pc:sldMk cId="507158575" sldId="285"/>
            <ac:spMk id="2" creationId="{1A4F19BA-8EF8-451B-6DF9-88FA53667DD7}"/>
          </ac:spMkLst>
        </pc:spChg>
        <pc:spChg chg="mod">
          <ac:chgData name="Landes, Finian (GymLI)" userId="91109cd4-324e-465d-bdbc-e17d4e683b3c" providerId="ADAL" clId="{7D84CD9A-3886-4BFE-98E7-671FA9ABB0F3}" dt="2025-10-19T09:38:50.343" v="458" actId="255"/>
          <ac:spMkLst>
            <pc:docMk/>
            <pc:sldMk cId="507158575" sldId="285"/>
            <ac:spMk id="3" creationId="{6E758803-F82F-B16D-9290-F0D7DCDA9233}"/>
          </ac:spMkLst>
        </pc:spChg>
      </pc:sldChg>
      <pc:sldChg chg="modSp new mod">
        <pc:chgData name="Landes, Finian (GymLI)" userId="91109cd4-324e-465d-bdbc-e17d4e683b3c" providerId="ADAL" clId="{7D84CD9A-3886-4BFE-98E7-671FA9ABB0F3}" dt="2025-10-19T09:38:43.142" v="457" actId="255"/>
        <pc:sldMkLst>
          <pc:docMk/>
          <pc:sldMk cId="3887082613" sldId="286"/>
        </pc:sldMkLst>
        <pc:spChg chg="mod">
          <ac:chgData name="Landes, Finian (GymLI)" userId="91109cd4-324e-465d-bdbc-e17d4e683b3c" providerId="ADAL" clId="{7D84CD9A-3886-4BFE-98E7-671FA9ABB0F3}" dt="2025-10-19T09:33:44.141" v="180" actId="14100"/>
          <ac:spMkLst>
            <pc:docMk/>
            <pc:sldMk cId="3887082613" sldId="286"/>
            <ac:spMk id="2" creationId="{0DC3A393-4E94-CFA3-CE56-1F729BFAD3C9}"/>
          </ac:spMkLst>
        </pc:spChg>
        <pc:spChg chg="mod">
          <ac:chgData name="Landes, Finian (GymLI)" userId="91109cd4-324e-465d-bdbc-e17d4e683b3c" providerId="ADAL" clId="{7D84CD9A-3886-4BFE-98E7-671FA9ABB0F3}" dt="2025-10-19T09:38:43.142" v="457" actId="255"/>
          <ac:spMkLst>
            <pc:docMk/>
            <pc:sldMk cId="3887082613" sldId="286"/>
            <ac:spMk id="3" creationId="{A3E9F9E8-9769-6CB0-20C1-A1DE9AB5007E}"/>
          </ac:spMkLst>
        </pc:spChg>
      </pc:sldChg>
      <pc:sldChg chg="modSp new mod">
        <pc:chgData name="Landes, Finian (GymLI)" userId="91109cd4-324e-465d-bdbc-e17d4e683b3c" providerId="ADAL" clId="{7D84CD9A-3886-4BFE-98E7-671FA9ABB0F3}" dt="2025-10-21T17:31:01.588" v="709" actId="20577"/>
        <pc:sldMkLst>
          <pc:docMk/>
          <pc:sldMk cId="480094641" sldId="287"/>
        </pc:sldMkLst>
        <pc:spChg chg="mod">
          <ac:chgData name="Landes, Finian (GymLI)" userId="91109cd4-324e-465d-bdbc-e17d4e683b3c" providerId="ADAL" clId="{7D84CD9A-3886-4BFE-98E7-671FA9ABB0F3}" dt="2025-10-21T16:48:12.619" v="487" actId="20577"/>
          <ac:spMkLst>
            <pc:docMk/>
            <pc:sldMk cId="480094641" sldId="287"/>
            <ac:spMk id="2" creationId="{57D8C7A7-5CFD-04FE-52E3-554C8DAF031E}"/>
          </ac:spMkLst>
        </pc:spChg>
        <pc:spChg chg="mod">
          <ac:chgData name="Landes, Finian (GymLI)" userId="91109cd4-324e-465d-bdbc-e17d4e683b3c" providerId="ADAL" clId="{7D84CD9A-3886-4BFE-98E7-671FA9ABB0F3}" dt="2025-10-21T17:31:01.588" v="709" actId="20577"/>
          <ac:spMkLst>
            <pc:docMk/>
            <pc:sldMk cId="480094641" sldId="287"/>
            <ac:spMk id="3" creationId="{C2A03D92-2699-690D-DE72-510A8DCC0F3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BE777-B66B-4926-AD75-1772D463A3F1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AF0D61-1E8A-4CD0-B827-C1121A1D08B8}">
      <dgm:prSet/>
      <dgm:spPr/>
      <dgm:t>
        <a:bodyPr/>
        <a:lstStyle/>
        <a:p>
          <a:r>
            <a:rPr lang="en-US"/>
            <a:t>Simula, Smalltalk</a:t>
          </a:r>
          <a:endParaRPr lang="en-US" dirty="0"/>
        </a:p>
      </dgm:t>
    </dgm:pt>
    <dgm:pt modelId="{B44862CF-996D-48DD-AEDF-84C9A61B8B85}" type="parTrans" cxnId="{ECD3819D-52AC-455C-98B8-DA7623560DD0}">
      <dgm:prSet/>
      <dgm:spPr/>
      <dgm:t>
        <a:bodyPr/>
        <a:lstStyle/>
        <a:p>
          <a:endParaRPr lang="en-US"/>
        </a:p>
      </dgm:t>
    </dgm:pt>
    <dgm:pt modelId="{A8351CA3-F297-404D-835D-4F0C2340C1D8}" type="sibTrans" cxnId="{ECD3819D-52AC-455C-98B8-DA7623560DD0}">
      <dgm:prSet/>
      <dgm:spPr/>
    </dgm:pt>
    <dgm:pt modelId="{5974044A-4061-4094-88D0-B0FA4266079B}">
      <dgm:prSet/>
      <dgm:spPr/>
      <dgm:t>
        <a:bodyPr/>
        <a:lstStyle/>
        <a:p>
          <a:r>
            <a:rPr lang="en-US"/>
            <a:t>Klassen bündeln Daten &amp; Funktionen</a:t>
          </a:r>
          <a:endParaRPr lang="en-US" dirty="0"/>
        </a:p>
      </dgm:t>
    </dgm:pt>
    <dgm:pt modelId="{84CB7C86-FA6C-406B-A17B-1177B991A1E7}" type="parTrans" cxnId="{5F075F0F-01C5-474B-B6FE-0CECBAFBA6D8}">
      <dgm:prSet/>
      <dgm:spPr/>
      <dgm:t>
        <a:bodyPr/>
        <a:lstStyle/>
        <a:p>
          <a:endParaRPr lang="en-US"/>
        </a:p>
      </dgm:t>
    </dgm:pt>
    <dgm:pt modelId="{6BB6BC34-0F8A-49ED-B92F-CB2421028550}" type="sibTrans" cxnId="{5F075F0F-01C5-474B-B6FE-0CECBAFBA6D8}">
      <dgm:prSet/>
      <dgm:spPr/>
    </dgm:pt>
    <dgm:pt modelId="{270CF5BF-9353-4BE3-8C5C-DA8E2974F9DC}">
      <dgm:prSet/>
      <dgm:spPr/>
      <dgm:t>
        <a:bodyPr/>
        <a:lstStyle/>
        <a:p>
          <a:r>
            <a:rPr lang="en-US" dirty="0" err="1"/>
            <a:t>Komplexe</a:t>
          </a:r>
          <a:r>
            <a:rPr lang="en-US" dirty="0"/>
            <a:t> Systeme </a:t>
          </a:r>
          <a:r>
            <a:rPr lang="en-US" dirty="0" err="1"/>
            <a:t>strukturieren</a:t>
          </a:r>
          <a:endParaRPr lang="en-US" dirty="0"/>
        </a:p>
      </dgm:t>
    </dgm:pt>
    <dgm:pt modelId="{E1D134EB-DA40-47F5-9C42-E6D689991CF1}" type="parTrans" cxnId="{DCA2AD90-9EA4-4A70-9D10-5232B86B0F60}">
      <dgm:prSet/>
      <dgm:spPr/>
      <dgm:t>
        <a:bodyPr/>
        <a:lstStyle/>
        <a:p>
          <a:endParaRPr lang="en-US"/>
        </a:p>
      </dgm:t>
    </dgm:pt>
    <dgm:pt modelId="{2184566E-8644-4057-A91A-870B7EC6B924}" type="sibTrans" cxnId="{DCA2AD90-9EA4-4A70-9D10-5232B86B0F60}">
      <dgm:prSet/>
      <dgm:spPr/>
      <dgm:t>
        <a:bodyPr/>
        <a:lstStyle/>
        <a:p>
          <a:endParaRPr lang="en-US"/>
        </a:p>
      </dgm:t>
    </dgm:pt>
    <dgm:pt modelId="{68765057-FF0E-4B48-AE66-0F770E36E44F}">
      <dgm:prSet/>
      <dgm:spPr/>
      <dgm:t>
        <a:bodyPr/>
        <a:lstStyle/>
        <a:p>
          <a:r>
            <a:rPr lang="en-US" dirty="0"/>
            <a:t>Wiederverwendbarkeit</a:t>
          </a:r>
        </a:p>
      </dgm:t>
    </dgm:pt>
    <dgm:pt modelId="{DD9C8AEB-44BE-4C75-8B2B-70A5A3516DB4}" type="parTrans" cxnId="{B00FB2D3-1C65-476F-9287-13DED9B247EF}">
      <dgm:prSet/>
      <dgm:spPr/>
      <dgm:t>
        <a:bodyPr/>
        <a:lstStyle/>
        <a:p>
          <a:endParaRPr lang="en-US"/>
        </a:p>
      </dgm:t>
    </dgm:pt>
    <dgm:pt modelId="{34B0C6E8-D8F3-47B5-969A-FC8874787F50}" type="sibTrans" cxnId="{B00FB2D3-1C65-476F-9287-13DED9B247EF}">
      <dgm:prSet/>
      <dgm:spPr/>
      <dgm:t>
        <a:bodyPr/>
        <a:lstStyle/>
        <a:p>
          <a:endParaRPr lang="en-US"/>
        </a:p>
      </dgm:t>
    </dgm:pt>
    <dgm:pt modelId="{2FF5B5ED-9E73-4484-A5C7-261D9CA2ED19}">
      <dgm:prSet/>
      <dgm:spPr/>
      <dgm:t>
        <a:bodyPr/>
        <a:lstStyle/>
        <a:p>
          <a:r>
            <a:rPr lang="en-US" dirty="0"/>
            <a:t>Eine </a:t>
          </a:r>
          <a:r>
            <a:rPr lang="en-US" dirty="0" err="1"/>
            <a:t>konkrete</a:t>
          </a:r>
          <a:r>
            <a:rPr lang="en-US" dirty="0"/>
            <a:t> </a:t>
          </a:r>
          <a:r>
            <a:rPr lang="en-US" dirty="0" err="1"/>
            <a:t>Instanz</a:t>
          </a:r>
          <a:r>
            <a:rPr lang="en-US" dirty="0"/>
            <a:t> </a:t>
          </a:r>
          <a:r>
            <a:rPr lang="en-US" dirty="0" err="1"/>
            <a:t>einer</a:t>
          </a:r>
          <a:r>
            <a:rPr lang="en-US" dirty="0"/>
            <a:t> Klasse = </a:t>
          </a:r>
          <a:r>
            <a:rPr lang="en-US" dirty="0" err="1"/>
            <a:t>Objekt</a:t>
          </a:r>
          <a:r>
            <a:rPr lang="en-US" dirty="0"/>
            <a:t> </a:t>
          </a:r>
        </a:p>
      </dgm:t>
    </dgm:pt>
    <dgm:pt modelId="{2285C7C0-7FF0-437A-BA89-D8D099452D65}" type="parTrans" cxnId="{90276E61-7F2B-485F-8CBC-1C7854FAC0AD}">
      <dgm:prSet/>
      <dgm:spPr/>
      <dgm:t>
        <a:bodyPr/>
        <a:lstStyle/>
        <a:p>
          <a:endParaRPr lang="en-US"/>
        </a:p>
      </dgm:t>
    </dgm:pt>
    <dgm:pt modelId="{0CD22F9A-3E00-4E81-8E9B-195B7B000288}" type="sibTrans" cxnId="{90276E61-7F2B-485F-8CBC-1C7854FAC0AD}">
      <dgm:prSet/>
      <dgm:spPr/>
      <dgm:t>
        <a:bodyPr/>
        <a:lstStyle/>
        <a:p>
          <a:endParaRPr lang="en-US"/>
        </a:p>
      </dgm:t>
    </dgm:pt>
    <dgm:pt modelId="{8761E21A-D94B-4E1E-A982-6BEF3D1C5627}" type="pres">
      <dgm:prSet presAssocID="{1F8BE777-B66B-4926-AD75-1772D463A3F1}" presName="vert0" presStyleCnt="0">
        <dgm:presLayoutVars>
          <dgm:dir/>
          <dgm:animOne val="branch"/>
          <dgm:animLvl val="lvl"/>
        </dgm:presLayoutVars>
      </dgm:prSet>
      <dgm:spPr/>
    </dgm:pt>
    <dgm:pt modelId="{57E30EAE-B496-4FCB-91E3-4688F86DCF8A}" type="pres">
      <dgm:prSet presAssocID="{5BAF0D61-1E8A-4CD0-B827-C1121A1D08B8}" presName="thickLine" presStyleLbl="alignNode1" presStyleIdx="0" presStyleCnt="5"/>
      <dgm:spPr/>
    </dgm:pt>
    <dgm:pt modelId="{680AB466-44BB-458E-865E-0480C823A152}" type="pres">
      <dgm:prSet presAssocID="{5BAF0D61-1E8A-4CD0-B827-C1121A1D08B8}" presName="horz1" presStyleCnt="0"/>
      <dgm:spPr/>
    </dgm:pt>
    <dgm:pt modelId="{2E9540B6-D4FC-4550-90A6-D3835A11543F}" type="pres">
      <dgm:prSet presAssocID="{5BAF0D61-1E8A-4CD0-B827-C1121A1D08B8}" presName="tx1" presStyleLbl="revTx" presStyleIdx="0" presStyleCnt="5"/>
      <dgm:spPr/>
    </dgm:pt>
    <dgm:pt modelId="{81830989-E641-4861-A02B-20B616B295BA}" type="pres">
      <dgm:prSet presAssocID="{5BAF0D61-1E8A-4CD0-B827-C1121A1D08B8}" presName="vert1" presStyleCnt="0"/>
      <dgm:spPr/>
    </dgm:pt>
    <dgm:pt modelId="{A8B62F3C-4338-49CD-8BDD-C6A695176859}" type="pres">
      <dgm:prSet presAssocID="{5974044A-4061-4094-88D0-B0FA4266079B}" presName="thickLine" presStyleLbl="alignNode1" presStyleIdx="1" presStyleCnt="5"/>
      <dgm:spPr/>
    </dgm:pt>
    <dgm:pt modelId="{023D0FE8-A5EA-4394-B997-D805CF64A661}" type="pres">
      <dgm:prSet presAssocID="{5974044A-4061-4094-88D0-B0FA4266079B}" presName="horz1" presStyleCnt="0"/>
      <dgm:spPr/>
    </dgm:pt>
    <dgm:pt modelId="{B9E9904F-5658-4015-8403-4E07F83D2529}" type="pres">
      <dgm:prSet presAssocID="{5974044A-4061-4094-88D0-B0FA4266079B}" presName="tx1" presStyleLbl="revTx" presStyleIdx="1" presStyleCnt="5"/>
      <dgm:spPr/>
    </dgm:pt>
    <dgm:pt modelId="{DFCD64A8-E571-47B9-8763-5CE4F339082B}" type="pres">
      <dgm:prSet presAssocID="{5974044A-4061-4094-88D0-B0FA4266079B}" presName="vert1" presStyleCnt="0"/>
      <dgm:spPr/>
    </dgm:pt>
    <dgm:pt modelId="{49246266-06F8-433B-80C4-091B1FB82F5B}" type="pres">
      <dgm:prSet presAssocID="{270CF5BF-9353-4BE3-8C5C-DA8E2974F9DC}" presName="thickLine" presStyleLbl="alignNode1" presStyleIdx="2" presStyleCnt="5"/>
      <dgm:spPr/>
    </dgm:pt>
    <dgm:pt modelId="{C0B4A8D5-396B-44B3-85FF-C5E6A47FAFC8}" type="pres">
      <dgm:prSet presAssocID="{270CF5BF-9353-4BE3-8C5C-DA8E2974F9DC}" presName="horz1" presStyleCnt="0"/>
      <dgm:spPr/>
    </dgm:pt>
    <dgm:pt modelId="{602C660D-0314-42F5-A759-1C53EC5F8178}" type="pres">
      <dgm:prSet presAssocID="{270CF5BF-9353-4BE3-8C5C-DA8E2974F9DC}" presName="tx1" presStyleLbl="revTx" presStyleIdx="2" presStyleCnt="5"/>
      <dgm:spPr/>
    </dgm:pt>
    <dgm:pt modelId="{40BD1089-32DB-4FBE-AB60-14942A92325B}" type="pres">
      <dgm:prSet presAssocID="{270CF5BF-9353-4BE3-8C5C-DA8E2974F9DC}" presName="vert1" presStyleCnt="0"/>
      <dgm:spPr/>
    </dgm:pt>
    <dgm:pt modelId="{C6532EF0-AAE4-4321-A098-B0BB0B9BDBC0}" type="pres">
      <dgm:prSet presAssocID="{68765057-FF0E-4B48-AE66-0F770E36E44F}" presName="thickLine" presStyleLbl="alignNode1" presStyleIdx="3" presStyleCnt="5"/>
      <dgm:spPr/>
    </dgm:pt>
    <dgm:pt modelId="{988362E0-BDBD-42CC-9453-339829B4B9DF}" type="pres">
      <dgm:prSet presAssocID="{68765057-FF0E-4B48-AE66-0F770E36E44F}" presName="horz1" presStyleCnt="0"/>
      <dgm:spPr/>
    </dgm:pt>
    <dgm:pt modelId="{2C2895F7-231D-4264-9C9B-1E0A57B39632}" type="pres">
      <dgm:prSet presAssocID="{68765057-FF0E-4B48-AE66-0F770E36E44F}" presName="tx1" presStyleLbl="revTx" presStyleIdx="3" presStyleCnt="5"/>
      <dgm:spPr/>
    </dgm:pt>
    <dgm:pt modelId="{5E5AD0D7-D673-4310-A0DC-B490B21033E1}" type="pres">
      <dgm:prSet presAssocID="{68765057-FF0E-4B48-AE66-0F770E36E44F}" presName="vert1" presStyleCnt="0"/>
      <dgm:spPr/>
    </dgm:pt>
    <dgm:pt modelId="{694F5FEF-6CF5-4221-926D-B56AFF5DBDF4}" type="pres">
      <dgm:prSet presAssocID="{2FF5B5ED-9E73-4484-A5C7-261D9CA2ED19}" presName="thickLine" presStyleLbl="alignNode1" presStyleIdx="4" presStyleCnt="5"/>
      <dgm:spPr/>
    </dgm:pt>
    <dgm:pt modelId="{58D94AF8-A202-48BC-A5EA-D61BA8807F77}" type="pres">
      <dgm:prSet presAssocID="{2FF5B5ED-9E73-4484-A5C7-261D9CA2ED19}" presName="horz1" presStyleCnt="0"/>
      <dgm:spPr/>
    </dgm:pt>
    <dgm:pt modelId="{567CDF36-A43F-4277-A704-A08E58C8DE47}" type="pres">
      <dgm:prSet presAssocID="{2FF5B5ED-9E73-4484-A5C7-261D9CA2ED19}" presName="tx1" presStyleLbl="revTx" presStyleIdx="4" presStyleCnt="5"/>
      <dgm:spPr/>
    </dgm:pt>
    <dgm:pt modelId="{01641200-DDE1-471E-BF17-FB22ABC1C906}" type="pres">
      <dgm:prSet presAssocID="{2FF5B5ED-9E73-4484-A5C7-261D9CA2ED19}" presName="vert1" presStyleCnt="0"/>
      <dgm:spPr/>
    </dgm:pt>
  </dgm:ptLst>
  <dgm:cxnLst>
    <dgm:cxn modelId="{5F075F0F-01C5-474B-B6FE-0CECBAFBA6D8}" srcId="{1F8BE777-B66B-4926-AD75-1772D463A3F1}" destId="{5974044A-4061-4094-88D0-B0FA4266079B}" srcOrd="1" destOrd="0" parTransId="{84CB7C86-FA6C-406B-A17B-1177B991A1E7}" sibTransId="{6BB6BC34-0F8A-49ED-B92F-CB2421028550}"/>
    <dgm:cxn modelId="{2C586E19-E183-41C9-BB74-6D54B8CBD177}" type="presOf" srcId="{5974044A-4061-4094-88D0-B0FA4266079B}" destId="{B9E9904F-5658-4015-8403-4E07F83D2529}" srcOrd="0" destOrd="0" presId="urn:microsoft.com/office/officeart/2008/layout/LinedList"/>
    <dgm:cxn modelId="{922F072F-FA37-4F6F-B7B0-821566EF6D24}" type="presOf" srcId="{5BAF0D61-1E8A-4CD0-B827-C1121A1D08B8}" destId="{2E9540B6-D4FC-4550-90A6-D3835A11543F}" srcOrd="0" destOrd="0" presId="urn:microsoft.com/office/officeart/2008/layout/LinedList"/>
    <dgm:cxn modelId="{90276E61-7F2B-485F-8CBC-1C7854FAC0AD}" srcId="{1F8BE777-B66B-4926-AD75-1772D463A3F1}" destId="{2FF5B5ED-9E73-4484-A5C7-261D9CA2ED19}" srcOrd="4" destOrd="0" parTransId="{2285C7C0-7FF0-437A-BA89-D8D099452D65}" sibTransId="{0CD22F9A-3E00-4E81-8E9B-195B7B000288}"/>
    <dgm:cxn modelId="{D421A970-7B3E-4AB1-865F-FB2B5B459E1F}" type="presOf" srcId="{270CF5BF-9353-4BE3-8C5C-DA8E2974F9DC}" destId="{602C660D-0314-42F5-A759-1C53EC5F8178}" srcOrd="0" destOrd="0" presId="urn:microsoft.com/office/officeart/2008/layout/LinedList"/>
    <dgm:cxn modelId="{DCA2AD90-9EA4-4A70-9D10-5232B86B0F60}" srcId="{1F8BE777-B66B-4926-AD75-1772D463A3F1}" destId="{270CF5BF-9353-4BE3-8C5C-DA8E2974F9DC}" srcOrd="2" destOrd="0" parTransId="{E1D134EB-DA40-47F5-9C42-E6D689991CF1}" sibTransId="{2184566E-8644-4057-A91A-870B7EC6B924}"/>
    <dgm:cxn modelId="{ECD3819D-52AC-455C-98B8-DA7623560DD0}" srcId="{1F8BE777-B66B-4926-AD75-1772D463A3F1}" destId="{5BAF0D61-1E8A-4CD0-B827-C1121A1D08B8}" srcOrd="0" destOrd="0" parTransId="{B44862CF-996D-48DD-AEDF-84C9A61B8B85}" sibTransId="{A8351CA3-F297-404D-835D-4F0C2340C1D8}"/>
    <dgm:cxn modelId="{1DAC87B9-B402-4101-A4BE-8D042095185B}" type="presOf" srcId="{2FF5B5ED-9E73-4484-A5C7-261D9CA2ED19}" destId="{567CDF36-A43F-4277-A704-A08E58C8DE47}" srcOrd="0" destOrd="0" presId="urn:microsoft.com/office/officeart/2008/layout/LinedList"/>
    <dgm:cxn modelId="{DF223EBF-E725-451C-8DF6-82B8DE5C6D8A}" type="presOf" srcId="{68765057-FF0E-4B48-AE66-0F770E36E44F}" destId="{2C2895F7-231D-4264-9C9B-1E0A57B39632}" srcOrd="0" destOrd="0" presId="urn:microsoft.com/office/officeart/2008/layout/LinedList"/>
    <dgm:cxn modelId="{B00FB2D3-1C65-476F-9287-13DED9B247EF}" srcId="{1F8BE777-B66B-4926-AD75-1772D463A3F1}" destId="{68765057-FF0E-4B48-AE66-0F770E36E44F}" srcOrd="3" destOrd="0" parTransId="{DD9C8AEB-44BE-4C75-8B2B-70A5A3516DB4}" sibTransId="{34B0C6E8-D8F3-47B5-969A-FC8874787F50}"/>
    <dgm:cxn modelId="{E05274F7-150C-492C-907B-F81F3C4B3C06}" type="presOf" srcId="{1F8BE777-B66B-4926-AD75-1772D463A3F1}" destId="{8761E21A-D94B-4E1E-A982-6BEF3D1C5627}" srcOrd="0" destOrd="0" presId="urn:microsoft.com/office/officeart/2008/layout/LinedList"/>
    <dgm:cxn modelId="{AC6CFF87-0B5F-4EF8-83E4-FB303F8EA06A}" type="presParOf" srcId="{8761E21A-D94B-4E1E-A982-6BEF3D1C5627}" destId="{57E30EAE-B496-4FCB-91E3-4688F86DCF8A}" srcOrd="0" destOrd="0" presId="urn:microsoft.com/office/officeart/2008/layout/LinedList"/>
    <dgm:cxn modelId="{DD69F411-BAEF-4BAA-A37D-C4D861F265D1}" type="presParOf" srcId="{8761E21A-D94B-4E1E-A982-6BEF3D1C5627}" destId="{680AB466-44BB-458E-865E-0480C823A152}" srcOrd="1" destOrd="0" presId="urn:microsoft.com/office/officeart/2008/layout/LinedList"/>
    <dgm:cxn modelId="{F1D89AE7-C69A-4AF6-9B1C-E5A40D6AA87B}" type="presParOf" srcId="{680AB466-44BB-458E-865E-0480C823A152}" destId="{2E9540B6-D4FC-4550-90A6-D3835A11543F}" srcOrd="0" destOrd="0" presId="urn:microsoft.com/office/officeart/2008/layout/LinedList"/>
    <dgm:cxn modelId="{D586BAF8-0250-402E-9D9E-3DBC2D0FE764}" type="presParOf" srcId="{680AB466-44BB-458E-865E-0480C823A152}" destId="{81830989-E641-4861-A02B-20B616B295BA}" srcOrd="1" destOrd="0" presId="urn:microsoft.com/office/officeart/2008/layout/LinedList"/>
    <dgm:cxn modelId="{FED9A8E2-66FB-4C91-A5FA-99755C5F4672}" type="presParOf" srcId="{8761E21A-D94B-4E1E-A982-6BEF3D1C5627}" destId="{A8B62F3C-4338-49CD-8BDD-C6A695176859}" srcOrd="2" destOrd="0" presId="urn:microsoft.com/office/officeart/2008/layout/LinedList"/>
    <dgm:cxn modelId="{A5371B18-0A90-4D0E-89DF-CA83169D58BB}" type="presParOf" srcId="{8761E21A-D94B-4E1E-A982-6BEF3D1C5627}" destId="{023D0FE8-A5EA-4394-B997-D805CF64A661}" srcOrd="3" destOrd="0" presId="urn:microsoft.com/office/officeart/2008/layout/LinedList"/>
    <dgm:cxn modelId="{2620BA08-F794-4932-96F4-4C210E2CDAB9}" type="presParOf" srcId="{023D0FE8-A5EA-4394-B997-D805CF64A661}" destId="{B9E9904F-5658-4015-8403-4E07F83D2529}" srcOrd="0" destOrd="0" presId="urn:microsoft.com/office/officeart/2008/layout/LinedList"/>
    <dgm:cxn modelId="{9ACC54ED-B676-4DE0-A354-B39D021C0DAF}" type="presParOf" srcId="{023D0FE8-A5EA-4394-B997-D805CF64A661}" destId="{DFCD64A8-E571-47B9-8763-5CE4F339082B}" srcOrd="1" destOrd="0" presId="urn:microsoft.com/office/officeart/2008/layout/LinedList"/>
    <dgm:cxn modelId="{9CD3D0EF-B13A-4507-BF4F-457B4A313C29}" type="presParOf" srcId="{8761E21A-D94B-4E1E-A982-6BEF3D1C5627}" destId="{49246266-06F8-433B-80C4-091B1FB82F5B}" srcOrd="4" destOrd="0" presId="urn:microsoft.com/office/officeart/2008/layout/LinedList"/>
    <dgm:cxn modelId="{6FED1C8B-BCDF-4827-BF92-ED1FA4F9F3F4}" type="presParOf" srcId="{8761E21A-D94B-4E1E-A982-6BEF3D1C5627}" destId="{C0B4A8D5-396B-44B3-85FF-C5E6A47FAFC8}" srcOrd="5" destOrd="0" presId="urn:microsoft.com/office/officeart/2008/layout/LinedList"/>
    <dgm:cxn modelId="{2361367C-EB98-4805-BB28-550777DE698B}" type="presParOf" srcId="{C0B4A8D5-396B-44B3-85FF-C5E6A47FAFC8}" destId="{602C660D-0314-42F5-A759-1C53EC5F8178}" srcOrd="0" destOrd="0" presId="urn:microsoft.com/office/officeart/2008/layout/LinedList"/>
    <dgm:cxn modelId="{78DA15EE-9B7C-4F36-8E3B-F796BBFD7C6E}" type="presParOf" srcId="{C0B4A8D5-396B-44B3-85FF-C5E6A47FAFC8}" destId="{40BD1089-32DB-4FBE-AB60-14942A92325B}" srcOrd="1" destOrd="0" presId="urn:microsoft.com/office/officeart/2008/layout/LinedList"/>
    <dgm:cxn modelId="{76BF5B1C-4DDC-4FEC-8B0A-53A245FD0726}" type="presParOf" srcId="{8761E21A-D94B-4E1E-A982-6BEF3D1C5627}" destId="{C6532EF0-AAE4-4321-A098-B0BB0B9BDBC0}" srcOrd="6" destOrd="0" presId="urn:microsoft.com/office/officeart/2008/layout/LinedList"/>
    <dgm:cxn modelId="{5082D4BD-FE63-4FCF-B973-5F74A8898C48}" type="presParOf" srcId="{8761E21A-D94B-4E1E-A982-6BEF3D1C5627}" destId="{988362E0-BDBD-42CC-9453-339829B4B9DF}" srcOrd="7" destOrd="0" presId="urn:microsoft.com/office/officeart/2008/layout/LinedList"/>
    <dgm:cxn modelId="{56735E3C-1379-431A-A018-F29ADB81B19D}" type="presParOf" srcId="{988362E0-BDBD-42CC-9453-339829B4B9DF}" destId="{2C2895F7-231D-4264-9C9B-1E0A57B39632}" srcOrd="0" destOrd="0" presId="urn:microsoft.com/office/officeart/2008/layout/LinedList"/>
    <dgm:cxn modelId="{82E7256C-F583-47C8-8F14-0ED8D2DD5DAC}" type="presParOf" srcId="{988362E0-BDBD-42CC-9453-339829B4B9DF}" destId="{5E5AD0D7-D673-4310-A0DC-B490B21033E1}" srcOrd="1" destOrd="0" presId="urn:microsoft.com/office/officeart/2008/layout/LinedList"/>
    <dgm:cxn modelId="{4467517D-FB95-44C4-8F19-BE84A828EEC1}" type="presParOf" srcId="{8761E21A-D94B-4E1E-A982-6BEF3D1C5627}" destId="{694F5FEF-6CF5-4221-926D-B56AFF5DBDF4}" srcOrd="8" destOrd="0" presId="urn:microsoft.com/office/officeart/2008/layout/LinedList"/>
    <dgm:cxn modelId="{57B25F19-0B24-4E04-88C5-40BBF7CB1E2B}" type="presParOf" srcId="{8761E21A-D94B-4E1E-A982-6BEF3D1C5627}" destId="{58D94AF8-A202-48BC-A5EA-D61BA8807F77}" srcOrd="9" destOrd="0" presId="urn:microsoft.com/office/officeart/2008/layout/LinedList"/>
    <dgm:cxn modelId="{4204143A-7B3C-4330-B628-92069EC62297}" type="presParOf" srcId="{58D94AF8-A202-48BC-A5EA-D61BA8807F77}" destId="{567CDF36-A43F-4277-A704-A08E58C8DE47}" srcOrd="0" destOrd="0" presId="urn:microsoft.com/office/officeart/2008/layout/LinedList"/>
    <dgm:cxn modelId="{BE8BF615-15C2-49F9-9610-3BF61B8FE0A6}" type="presParOf" srcId="{58D94AF8-A202-48BC-A5EA-D61BA8807F77}" destId="{01641200-DDE1-471E-BF17-FB22ABC1C9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30EAE-B496-4FCB-91E3-4688F86DCF8A}">
      <dsp:nvSpPr>
        <dsp:cNvPr id="0" name=""/>
        <dsp:cNvSpPr/>
      </dsp:nvSpPr>
      <dsp:spPr>
        <a:xfrm>
          <a:off x="0" y="376"/>
          <a:ext cx="962538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540B6-D4FC-4550-90A6-D3835A11543F}">
      <dsp:nvSpPr>
        <dsp:cNvPr id="0" name=""/>
        <dsp:cNvSpPr/>
      </dsp:nvSpPr>
      <dsp:spPr>
        <a:xfrm>
          <a:off x="0" y="376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Simula, Smalltalk</a:t>
          </a:r>
          <a:endParaRPr lang="en-US" sz="2800" kern="1200" dirty="0"/>
        </a:p>
      </dsp:txBody>
      <dsp:txXfrm>
        <a:off x="0" y="376"/>
        <a:ext cx="9625383" cy="617141"/>
      </dsp:txXfrm>
    </dsp:sp>
    <dsp:sp modelId="{A8B62F3C-4338-49CD-8BDD-C6A695176859}">
      <dsp:nvSpPr>
        <dsp:cNvPr id="0" name=""/>
        <dsp:cNvSpPr/>
      </dsp:nvSpPr>
      <dsp:spPr>
        <a:xfrm>
          <a:off x="0" y="617518"/>
          <a:ext cx="9625383" cy="0"/>
        </a:xfrm>
        <a:prstGeom prst="line">
          <a:avLst/>
        </a:prstGeom>
        <a:solidFill>
          <a:schemeClr val="accent5">
            <a:hueOff val="609606"/>
            <a:satOff val="-4861"/>
            <a:lumOff val="-3676"/>
            <a:alphaOff val="0"/>
          </a:schemeClr>
        </a:solidFill>
        <a:ln w="19050" cap="rnd" cmpd="sng" algn="ctr">
          <a:solidFill>
            <a:schemeClr val="accent5">
              <a:hueOff val="609606"/>
              <a:satOff val="-4861"/>
              <a:lumOff val="-3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9904F-5658-4015-8403-4E07F83D2529}">
      <dsp:nvSpPr>
        <dsp:cNvPr id="0" name=""/>
        <dsp:cNvSpPr/>
      </dsp:nvSpPr>
      <dsp:spPr>
        <a:xfrm>
          <a:off x="0" y="617518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Klassen bündeln Daten &amp; Funktionen</a:t>
          </a:r>
          <a:endParaRPr lang="en-US" sz="2800" kern="1200" dirty="0"/>
        </a:p>
      </dsp:txBody>
      <dsp:txXfrm>
        <a:off x="0" y="617518"/>
        <a:ext cx="9625383" cy="617141"/>
      </dsp:txXfrm>
    </dsp:sp>
    <dsp:sp modelId="{49246266-06F8-433B-80C4-091B1FB82F5B}">
      <dsp:nvSpPr>
        <dsp:cNvPr id="0" name=""/>
        <dsp:cNvSpPr/>
      </dsp:nvSpPr>
      <dsp:spPr>
        <a:xfrm>
          <a:off x="0" y="1234659"/>
          <a:ext cx="9625383" cy="0"/>
        </a:xfrm>
        <a:prstGeom prst="line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accent5">
              <a:hueOff val="1219212"/>
              <a:satOff val="-9721"/>
              <a:lumOff val="-7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C660D-0314-42F5-A759-1C53EC5F8178}">
      <dsp:nvSpPr>
        <dsp:cNvPr id="0" name=""/>
        <dsp:cNvSpPr/>
      </dsp:nvSpPr>
      <dsp:spPr>
        <a:xfrm>
          <a:off x="0" y="1234659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Komplexe</a:t>
          </a:r>
          <a:r>
            <a:rPr lang="en-US" sz="2800" kern="1200" dirty="0"/>
            <a:t> Systeme </a:t>
          </a:r>
          <a:r>
            <a:rPr lang="en-US" sz="2800" kern="1200" dirty="0" err="1"/>
            <a:t>strukturieren</a:t>
          </a:r>
          <a:endParaRPr lang="en-US" sz="2800" kern="1200" dirty="0"/>
        </a:p>
      </dsp:txBody>
      <dsp:txXfrm>
        <a:off x="0" y="1234659"/>
        <a:ext cx="9625383" cy="617141"/>
      </dsp:txXfrm>
    </dsp:sp>
    <dsp:sp modelId="{C6532EF0-AAE4-4321-A098-B0BB0B9BDBC0}">
      <dsp:nvSpPr>
        <dsp:cNvPr id="0" name=""/>
        <dsp:cNvSpPr/>
      </dsp:nvSpPr>
      <dsp:spPr>
        <a:xfrm>
          <a:off x="0" y="1851801"/>
          <a:ext cx="9625383" cy="0"/>
        </a:xfrm>
        <a:prstGeom prst="line">
          <a:avLst/>
        </a:prstGeom>
        <a:solidFill>
          <a:schemeClr val="accent5">
            <a:hueOff val="1828819"/>
            <a:satOff val="-14582"/>
            <a:lumOff val="-11029"/>
            <a:alphaOff val="0"/>
          </a:schemeClr>
        </a:solidFill>
        <a:ln w="19050" cap="rnd" cmpd="sng" algn="ctr">
          <a:solidFill>
            <a:schemeClr val="accent5">
              <a:hueOff val="1828819"/>
              <a:satOff val="-14582"/>
              <a:lumOff val="-11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895F7-231D-4264-9C9B-1E0A57B39632}">
      <dsp:nvSpPr>
        <dsp:cNvPr id="0" name=""/>
        <dsp:cNvSpPr/>
      </dsp:nvSpPr>
      <dsp:spPr>
        <a:xfrm>
          <a:off x="0" y="1851801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Wiederverwendbarkeit</a:t>
          </a:r>
        </a:p>
      </dsp:txBody>
      <dsp:txXfrm>
        <a:off x="0" y="1851801"/>
        <a:ext cx="9625383" cy="617141"/>
      </dsp:txXfrm>
    </dsp:sp>
    <dsp:sp modelId="{694F5FEF-6CF5-4221-926D-B56AFF5DBDF4}">
      <dsp:nvSpPr>
        <dsp:cNvPr id="0" name=""/>
        <dsp:cNvSpPr/>
      </dsp:nvSpPr>
      <dsp:spPr>
        <a:xfrm>
          <a:off x="0" y="2468942"/>
          <a:ext cx="9625383" cy="0"/>
        </a:xfrm>
        <a:prstGeom prst="line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accent5">
              <a:hueOff val="2438425"/>
              <a:satOff val="-19443"/>
              <a:lumOff val="-1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CDF36-A43F-4277-A704-A08E58C8DE47}">
      <dsp:nvSpPr>
        <dsp:cNvPr id="0" name=""/>
        <dsp:cNvSpPr/>
      </dsp:nvSpPr>
      <dsp:spPr>
        <a:xfrm>
          <a:off x="0" y="2468942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Eine </a:t>
          </a:r>
          <a:r>
            <a:rPr lang="en-US" sz="2800" kern="1200" dirty="0" err="1"/>
            <a:t>konkrete</a:t>
          </a:r>
          <a:r>
            <a:rPr lang="en-US" sz="2800" kern="1200" dirty="0"/>
            <a:t> </a:t>
          </a:r>
          <a:r>
            <a:rPr lang="en-US" sz="2800" kern="1200" dirty="0" err="1"/>
            <a:t>Instanz</a:t>
          </a:r>
          <a:r>
            <a:rPr lang="en-US" sz="2800" kern="1200" dirty="0"/>
            <a:t> </a:t>
          </a:r>
          <a:r>
            <a:rPr lang="en-US" sz="2800" kern="1200" dirty="0" err="1"/>
            <a:t>einer</a:t>
          </a:r>
          <a:r>
            <a:rPr lang="en-US" sz="2800" kern="1200" dirty="0"/>
            <a:t> Klasse = </a:t>
          </a:r>
          <a:r>
            <a:rPr lang="en-US" sz="2800" kern="1200" dirty="0" err="1"/>
            <a:t>Objekt</a:t>
          </a:r>
          <a:r>
            <a:rPr lang="en-US" sz="2800" kern="1200" dirty="0"/>
            <a:t> </a:t>
          </a:r>
        </a:p>
      </dsp:txBody>
      <dsp:txXfrm>
        <a:off x="0" y="2468942"/>
        <a:ext cx="9625383" cy="617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94D2E-832E-4454-88B1-C6C215C9E55C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A0A09-6FA2-432A-878F-290AC51C72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Entstand</a:t>
            </a:r>
            <a:r>
              <a:rPr lang="en-GB" dirty="0"/>
              <a:t> in den </a:t>
            </a:r>
            <a:r>
              <a:rPr lang="en-GB" b="1" dirty="0"/>
              <a:t>1970er Jahren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b="1" dirty="0"/>
              <a:t>Simula</a:t>
            </a:r>
            <a:r>
              <a:rPr lang="en-GB" dirty="0"/>
              <a:t> (</a:t>
            </a:r>
            <a:r>
              <a:rPr lang="en-GB" dirty="0" err="1"/>
              <a:t>Norwegen</a:t>
            </a:r>
            <a:r>
              <a:rPr lang="en-GB" dirty="0"/>
              <a:t>) – die </a:t>
            </a:r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objektorientierte</a:t>
            </a:r>
            <a:r>
              <a:rPr lang="en-GB" dirty="0"/>
              <a:t> </a:t>
            </a:r>
            <a:r>
              <a:rPr lang="en-GB" dirty="0" err="1"/>
              <a:t>Sprache</a:t>
            </a:r>
            <a:r>
              <a:rPr lang="en-GB" dirty="0"/>
              <a:t>.</a:t>
            </a:r>
          </a:p>
          <a:p>
            <a:r>
              <a:rPr lang="en-GB" b="1" dirty="0"/>
              <a:t>Smalltalk (1980er)</a:t>
            </a:r>
            <a:r>
              <a:rPr lang="en-GB" dirty="0"/>
              <a:t> </a:t>
            </a:r>
            <a:r>
              <a:rPr lang="en-GB" dirty="0" err="1"/>
              <a:t>popularisierte</a:t>
            </a:r>
            <a:r>
              <a:rPr lang="en-GB" dirty="0"/>
              <a:t> OOP und </a:t>
            </a:r>
            <a:r>
              <a:rPr lang="en-GB" dirty="0" err="1"/>
              <a:t>brachte</a:t>
            </a:r>
            <a:r>
              <a:rPr lang="en-GB" dirty="0"/>
              <a:t> </a:t>
            </a:r>
            <a:r>
              <a:rPr lang="en-GB" dirty="0" err="1"/>
              <a:t>Konzepte</a:t>
            </a:r>
            <a:r>
              <a:rPr lang="en-GB" dirty="0"/>
              <a:t> </a:t>
            </a:r>
            <a:r>
              <a:rPr lang="en-GB" dirty="0" err="1"/>
              <a:t>wie</a:t>
            </a:r>
            <a:r>
              <a:rPr lang="en-GB" dirty="0"/>
              <a:t> Klassen, </a:t>
            </a:r>
            <a:r>
              <a:rPr lang="en-GB" dirty="0" err="1"/>
              <a:t>Objekte</a:t>
            </a:r>
            <a:r>
              <a:rPr lang="en-GB" dirty="0"/>
              <a:t>, </a:t>
            </a:r>
            <a:r>
              <a:rPr lang="en-GB" dirty="0" err="1"/>
              <a:t>Vererbung</a:t>
            </a:r>
            <a:r>
              <a:rPr lang="en-GB" dirty="0"/>
              <a:t>.</a:t>
            </a:r>
          </a:p>
          <a:p>
            <a:r>
              <a:rPr lang="en-GB" dirty="0"/>
              <a:t>Ziel: </a:t>
            </a:r>
            <a:r>
              <a:rPr lang="en-GB" b="1" dirty="0" err="1"/>
              <a:t>Komplexe</a:t>
            </a:r>
            <a:r>
              <a:rPr lang="en-GB" b="1" dirty="0"/>
              <a:t> Software modular, </a:t>
            </a:r>
            <a:r>
              <a:rPr lang="en-GB" b="1" dirty="0" err="1"/>
              <a:t>wiederverwendbar</a:t>
            </a:r>
            <a:r>
              <a:rPr lang="en-GB" b="1" dirty="0"/>
              <a:t> und </a:t>
            </a:r>
            <a:r>
              <a:rPr lang="en-GB" b="1" dirty="0" err="1"/>
              <a:t>einfacher</a:t>
            </a:r>
            <a:r>
              <a:rPr lang="en-GB" b="1" dirty="0"/>
              <a:t> </a:t>
            </a:r>
            <a:r>
              <a:rPr lang="en-GB" b="1" dirty="0" err="1"/>
              <a:t>wartbar</a:t>
            </a:r>
            <a:r>
              <a:rPr lang="en-GB" dirty="0"/>
              <a:t> </a:t>
            </a:r>
            <a:r>
              <a:rPr lang="en-GB" dirty="0" err="1"/>
              <a:t>machen</a:t>
            </a:r>
            <a:r>
              <a:rPr lang="en-GB" dirty="0"/>
              <a:t>.</a:t>
            </a:r>
          </a:p>
          <a:p>
            <a:endParaRPr lang="en-GB" b="1" dirty="0"/>
          </a:p>
          <a:p>
            <a:r>
              <a:rPr lang="en-GB" b="1" dirty="0"/>
              <a:t>Python: Alles </a:t>
            </a:r>
            <a:r>
              <a:rPr lang="en-GB" b="1" dirty="0" err="1"/>
              <a:t>sind</a:t>
            </a:r>
            <a:r>
              <a:rPr lang="en-GB" b="1" dirty="0"/>
              <a:t> </a:t>
            </a:r>
            <a:r>
              <a:rPr lang="en-GB" b="1" dirty="0" err="1"/>
              <a:t>objekte</a:t>
            </a:r>
            <a:endParaRPr lang="en-GB" b="1" dirty="0"/>
          </a:p>
          <a:p>
            <a:endParaRPr lang="en-GB" b="1" dirty="0"/>
          </a:p>
          <a:p>
            <a:r>
              <a:rPr lang="en-GB" b="1" dirty="0" err="1"/>
              <a:t>Alltag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Spiele</a:t>
            </a:r>
            <a:r>
              <a:rPr lang="en-GB" dirty="0"/>
              <a:t>, Apps, </a:t>
            </a:r>
            <a:r>
              <a:rPr lang="en-GB" dirty="0" err="1"/>
              <a:t>Webentwicklung</a:t>
            </a:r>
            <a:r>
              <a:rPr lang="en-GB" dirty="0"/>
              <a:t>, </a:t>
            </a:r>
            <a:r>
              <a:rPr lang="en-GB" dirty="0" err="1"/>
              <a:t>Simulationen</a:t>
            </a:r>
            <a:r>
              <a:rPr lang="en-GB" dirty="0"/>
              <a:t> – </a:t>
            </a:r>
            <a:r>
              <a:rPr lang="en-GB" dirty="0" err="1"/>
              <a:t>alles</a:t>
            </a:r>
            <a:r>
              <a:rPr lang="en-GB" dirty="0"/>
              <a:t> </a:t>
            </a:r>
            <a:r>
              <a:rPr lang="en-GB" dirty="0" err="1"/>
              <a:t>nutzt</a:t>
            </a:r>
            <a:r>
              <a:rPr lang="en-GB" dirty="0"/>
              <a:t> OOP-</a:t>
            </a:r>
            <a:r>
              <a:rPr lang="en-GB" dirty="0" err="1"/>
              <a:t>Strukturen</a:t>
            </a:r>
            <a:r>
              <a:rPr lang="en-GB" dirty="0"/>
              <a:t>.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Programme werden schnell </a:t>
            </a:r>
            <a:r>
              <a:rPr lang="de-DE" b="1" dirty="0"/>
              <a:t>unübersichtlich</a:t>
            </a:r>
            <a:r>
              <a:rPr lang="de-DE" dirty="0"/>
              <a:t>, wenn viele Funktionen und Variablen existieren.</a:t>
            </a:r>
          </a:p>
          <a:p>
            <a:r>
              <a:rPr lang="de-DE" dirty="0"/>
              <a:t>Klassen </a:t>
            </a:r>
            <a:r>
              <a:rPr lang="de-DE" b="1" dirty="0"/>
              <a:t>bündeln Daten und Funktionen</a:t>
            </a:r>
            <a:r>
              <a:rPr lang="de-DE" dirty="0"/>
              <a:t>, die zusammengehören.</a:t>
            </a:r>
          </a:p>
          <a:p>
            <a:r>
              <a:rPr lang="de-DE" dirty="0"/>
              <a:t>Ein </a:t>
            </a:r>
            <a:r>
              <a:rPr lang="de-DE" b="1" dirty="0"/>
              <a:t>Objekt</a:t>
            </a:r>
            <a:r>
              <a:rPr lang="de-DE" dirty="0"/>
              <a:t> ist eine konkrete </a:t>
            </a:r>
            <a:r>
              <a:rPr lang="de-DE" b="1" dirty="0"/>
              <a:t>Instanz</a:t>
            </a:r>
            <a:r>
              <a:rPr lang="de-DE" dirty="0"/>
              <a:t> einer Klasse.</a:t>
            </a:r>
          </a:p>
          <a:p>
            <a:r>
              <a:rPr lang="de-DE" dirty="0"/>
              <a:t>Klassen helfen, </a:t>
            </a:r>
            <a:r>
              <a:rPr lang="de-DE" b="1" dirty="0"/>
              <a:t>komplexe Systeme zu strukturieren</a:t>
            </a:r>
            <a:r>
              <a:rPr lang="de-DE" dirty="0"/>
              <a:t> und wiederverwendbar zu machen.</a:t>
            </a:r>
          </a:p>
          <a:p>
            <a:r>
              <a:rPr lang="de-DE" dirty="0"/>
              <a:t>Grundlage für </a:t>
            </a:r>
            <a:r>
              <a:rPr lang="de-DE" b="1" dirty="0"/>
              <a:t>Vererbung (</a:t>
            </a:r>
            <a:r>
              <a:rPr lang="de-DE" b="1" dirty="0" err="1"/>
              <a:t>inheritance</a:t>
            </a:r>
            <a:r>
              <a:rPr lang="de-DE" b="1" dirty="0"/>
              <a:t>)</a:t>
            </a:r>
            <a:r>
              <a:rPr lang="de-DE" dirty="0"/>
              <a:t> und </a:t>
            </a:r>
            <a:r>
              <a:rPr lang="de-DE" b="1" dirty="0"/>
              <a:t>Polymorphie (</a:t>
            </a:r>
            <a:r>
              <a:rPr lang="de-DE" b="1" dirty="0" err="1"/>
              <a:t>polymorphism</a:t>
            </a:r>
            <a:r>
              <a:rPr lang="de-DE" b="1" dirty="0"/>
              <a:t>)</a:t>
            </a:r>
            <a:r>
              <a:rPr lang="de-DE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Klassenvariable</a:t>
            </a:r>
            <a:r>
              <a:rPr lang="en-US" dirty="0"/>
              <a:t>, </a:t>
            </a:r>
            <a:r>
              <a:rPr lang="en-US" dirty="0" err="1"/>
              <a:t>Wird</a:t>
            </a:r>
            <a:r>
              <a:rPr lang="en-US" dirty="0"/>
              <a:t> von </a:t>
            </a:r>
            <a:r>
              <a:rPr lang="en-US" dirty="0" err="1"/>
              <a:t>allen</a:t>
            </a:r>
            <a:r>
              <a:rPr lang="en-US" dirty="0"/>
              <a:t> </a:t>
            </a:r>
            <a:r>
              <a:rPr lang="en-US" dirty="0" err="1"/>
              <a:t>Instanzen</a:t>
            </a:r>
            <a:r>
              <a:rPr lang="en-US" dirty="0"/>
              <a:t> </a:t>
            </a:r>
            <a:r>
              <a:rPr lang="en-US" dirty="0" err="1"/>
              <a:t>Geteilt</a:t>
            </a:r>
            <a:endParaRPr lang="en-US" dirty="0"/>
          </a:p>
          <a:p>
            <a:r>
              <a:rPr lang="en-US" dirty="0"/>
              <a:t>Pseudo </a:t>
            </a:r>
            <a:r>
              <a:rPr lang="en-US" dirty="0" err="1"/>
              <a:t>privat</a:t>
            </a:r>
            <a:r>
              <a:rPr lang="en-US" dirty="0"/>
              <a:t> _var</a:t>
            </a:r>
          </a:p>
          <a:p>
            <a:r>
              <a:rPr lang="en-US" dirty="0" err="1"/>
              <a:t>Instanzmethode</a:t>
            </a:r>
            <a:r>
              <a:rPr lang="en-US" dirty="0"/>
              <a:t>, standard </a:t>
            </a:r>
            <a:r>
              <a:rPr lang="en-US" dirty="0" err="1"/>
              <a:t>greift</a:t>
            </a:r>
            <a:r>
              <a:rPr lang="en-US" dirty="0"/>
              <a:t> auf self </a:t>
            </a:r>
            <a:r>
              <a:rPr lang="en-US" dirty="0" err="1"/>
              <a:t>zu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1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Klassenmethode</a:t>
            </a:r>
            <a:r>
              <a:rPr lang="en-US" dirty="0"/>
              <a:t>: </a:t>
            </a:r>
            <a:r>
              <a:rPr lang="en-US" dirty="0" err="1"/>
              <a:t>Greift</a:t>
            </a:r>
            <a:r>
              <a:rPr lang="en-US" dirty="0"/>
              <a:t> auf </a:t>
            </a:r>
            <a:r>
              <a:rPr lang="en-US" dirty="0" err="1"/>
              <a:t>Klassenvariabeln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jedoch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auf self</a:t>
            </a:r>
          </a:p>
          <a:p>
            <a:r>
              <a:rPr lang="en-US" dirty="0" err="1"/>
              <a:t>Greift</a:t>
            </a:r>
            <a:r>
              <a:rPr lang="en-US" dirty="0"/>
              <a:t> </a:t>
            </a:r>
            <a:r>
              <a:rPr lang="en-US" dirty="0" err="1"/>
              <a:t>weder</a:t>
            </a:r>
            <a:r>
              <a:rPr lang="en-US" dirty="0"/>
              <a:t> auf </a:t>
            </a:r>
            <a:r>
              <a:rPr lang="en-US" dirty="0" err="1"/>
              <a:t>klasse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auf self </a:t>
            </a:r>
            <a:r>
              <a:rPr lang="en-US" dirty="0" err="1"/>
              <a:t>zu</a:t>
            </a:r>
            <a:endParaRPr lang="en-US" dirty="0"/>
          </a:p>
          <a:p>
            <a:endParaRPr lang="en-US" dirty="0"/>
          </a:p>
          <a:p>
            <a:r>
              <a:rPr lang="en-US" dirty="0"/>
              <a:t>Dunder alias </a:t>
            </a:r>
            <a:r>
              <a:rPr lang="en-US" dirty="0" err="1"/>
              <a:t>Magische</a:t>
            </a:r>
            <a:r>
              <a:rPr lang="en-US" dirty="0"/>
              <a:t> Methode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7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Objekt Orientierte Programmierung (OOP)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DD245-17CD-4FBE-A9CF-AC997273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Finian Landes</a:t>
            </a:r>
          </a:p>
        </p:txBody>
      </p:sp>
    </p:spTree>
    <p:extLst>
      <p:ext uri="{BB962C8B-B14F-4D97-AF65-F5344CB8AC3E}">
        <p14:creationId xmlns:p14="http://schemas.microsoft.com/office/powerpoint/2010/main" val="2306583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FC07-87FF-AAFD-D9FC-4F280025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Warum Klassen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203D1F-0915-7035-DC89-B52CF07ACD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6509332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7398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B573C-62B2-4B2C-B0BE-FFB8203C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GB" dirty="0" err="1"/>
              <a:t>Grundlagen</a:t>
            </a:r>
            <a:r>
              <a:rPr lang="en-GB" dirty="0"/>
              <a:t> </a:t>
            </a:r>
            <a:r>
              <a:rPr lang="en-GB" dirty="0" err="1"/>
              <a:t>einer</a:t>
            </a:r>
            <a:r>
              <a:rPr lang="en-GB" dirty="0"/>
              <a:t> Klasse</a:t>
            </a: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FFD32-FE60-AB0C-293D-586338750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31" y="2435630"/>
            <a:ext cx="10845338" cy="3600796"/>
          </a:xfrm>
        </p:spPr>
        <p:txBody>
          <a:bodyPr numCol="1"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BasicExample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    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Klasse / 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Objekt-Typ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class_variable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               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Klassenvariable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56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sz="5600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sz="56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value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5600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Initialisierer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/ 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Konstruktor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(Initializer / Constructor)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value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Instanzvariable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Objektattribut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)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_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private_var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42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       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"Private" Variable (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Namenskonvention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)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56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method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increment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Methode (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Instanzmethode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)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56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increment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pPr>
              <a:lnSpc>
                <a:spcPct val="120000"/>
              </a:lnSpc>
              <a:buNone/>
            </a:pPr>
            <a:endParaRPr lang="en-GB" dirty="0">
              <a:solidFill>
                <a:srgbClr val="C9C9C9"/>
              </a:solidFill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1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BF3A89-46CA-1FC4-0852-334A8142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en-GB" sz="2700">
                <a:solidFill>
                  <a:schemeClr val="tx1"/>
                </a:solidFill>
              </a:rPr>
              <a:t>Erweiterte Klassenkonzepte</a:t>
            </a:r>
            <a:endParaRPr lang="en-US" sz="27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AAC22-21A6-FB57-7D49-B3D151D8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043" y="748146"/>
            <a:ext cx="6982585" cy="5175520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AdvancedExample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       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Klasse /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Objekt-Typ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class_variable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                 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Klassenvariable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sz="1200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value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1200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Initialisierer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12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value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@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classmethod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class_method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cls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Klassenmethode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cls</a:t>
            </a:r>
            <a:r>
              <a:rPr lang="en-GB" sz="12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class_variable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@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staticmethod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static_method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Statische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Methode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y</a:t>
            </a:r>
            <a:endParaRPr lang="en-GB" sz="1200" dirty="0">
              <a:solidFill>
                <a:srgbClr val="C9C9C9"/>
              </a:solidFill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dirty="0">
                <a:solidFill>
                  <a:srgbClr val="068E76"/>
                </a:solidFill>
                <a:latin typeface="Consolas" panose="020B0609020204030204" pitchFamily="49" charset="0"/>
              </a:rPr>
              <a:t>    </a:t>
            </a: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__add__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other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sz="12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AdvancedExample</a:t>
            </a:r>
            <a:r>
              <a:rPr lang="en-GB" sz="1200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1200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sz="12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AdvancedExample</a:t>
            </a:r>
            <a:r>
              <a:rPr lang="en-GB" sz="1200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Dunder Methode </a:t>
            </a: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AdvancedExample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12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other</a:t>
            </a:r>
            <a:r>
              <a:rPr lang="en-GB" sz="12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20000"/>
              </a:lnSpc>
              <a:buNone/>
            </a:pPr>
            <a:br>
              <a:rPr lang="en-GB" sz="10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</a:br>
            <a:br>
              <a:rPr lang="en-GB" sz="10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</a:br>
            <a:endParaRPr lang="en-GB" sz="10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br>
              <a:rPr lang="en-GB" sz="1000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br>
              <a:rPr lang="en-GB" sz="1000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endParaRPr lang="en-GB" sz="1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6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111B32-0012-ECA9-BB2D-312F9E64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en-US" sz="3200">
                <a:solidFill>
                  <a:schemeClr val="tx1"/>
                </a:solidFill>
              </a:rPr>
              <a:t>Vererbung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CB6D-AF30-DE6F-4CBB-915BB60B1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467397"/>
            <a:ext cx="6339114" cy="5919116"/>
          </a:xfrm>
        </p:spPr>
        <p:txBody>
          <a:bodyPr anchor="ctr">
            <a:normAutofit fontScale="6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Animal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              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Superklasse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/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Basisklasse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Initialisierer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speak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Methode (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kann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überschrieben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werden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)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"Some generic sound"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info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 err="1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GB" b="0" dirty="0" err="1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"This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 is an animal named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."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b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</a:br>
            <a:b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</a:b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Dog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Animal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):                             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Unterklasse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erbt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von Animal)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breed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                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Konstruktor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der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Superklasse</a:t>
            </a:r>
            <a:endParaRPr lang="en-GB" b="0" dirty="0">
              <a:solidFill>
                <a:srgbClr val="027A0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		  </a:t>
            </a:r>
            <a:r>
              <a:rPr lang="en-GB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breed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breed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speak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Überschriebene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Methode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"Woof!"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info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 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Erweiterte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Methode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info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 It is a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GB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breed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 dog.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6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8C7A7-5CFD-04FE-52E3-554C8DAF0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Verwendung</a:t>
            </a:r>
            <a:r>
              <a:rPr lang="en-US" dirty="0"/>
              <a:t> von Klassen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03D92-2699-690D-DE72-510A8DCC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23247"/>
            <a:ext cx="8825659" cy="379655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Dog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bark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 says: Woof!"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dog1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Dog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"Luna"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dog2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Dog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b="0" dirty="0" err="1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Wuffi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dog1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bark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() -&gt; “Luna says: Woof!”</a:t>
            </a:r>
          </a:p>
          <a:p>
            <a:pPr>
              <a:lnSpc>
                <a:spcPct val="120000"/>
              </a:lnSpc>
              <a:buNone/>
            </a:pPr>
            <a:r>
              <a:rPr lang="en-GB" dirty="0">
                <a:solidFill>
                  <a:srgbClr val="30A8E8"/>
                </a:solidFill>
                <a:latin typeface="Consolas" panose="020B0609020204030204" pitchFamily="49" charset="0"/>
              </a:rPr>
              <a:t>dog2</a:t>
            </a:r>
            <a:r>
              <a:rPr lang="en-GB" dirty="0">
                <a:solidFill>
                  <a:srgbClr val="C9C9C9"/>
                </a:solidFill>
                <a:latin typeface="Consolas" panose="020B0609020204030204" pitchFamily="49" charset="0"/>
              </a:rPr>
              <a:t>.</a:t>
            </a:r>
            <a:r>
              <a:rPr lang="en-GB" dirty="0">
                <a:solidFill>
                  <a:srgbClr val="C586C0"/>
                </a:solidFill>
                <a:latin typeface="Consolas" panose="020B0609020204030204" pitchFamily="49" charset="0"/>
              </a:rPr>
              <a:t>bark</a:t>
            </a:r>
            <a:r>
              <a:rPr lang="en-GB" dirty="0">
                <a:solidFill>
                  <a:srgbClr val="C9C9C9"/>
                </a:solidFill>
                <a:latin typeface="Consolas" panose="020B0609020204030204" pitchFamily="49" charset="0"/>
              </a:rPr>
              <a:t>() -&gt; “</a:t>
            </a:r>
            <a:r>
              <a:rPr lang="en-GB" dirty="0" err="1">
                <a:solidFill>
                  <a:srgbClr val="C9C9C9"/>
                </a:solidFill>
                <a:latin typeface="Consolas" panose="020B0609020204030204" pitchFamily="49" charset="0"/>
              </a:rPr>
              <a:t>Wuffi</a:t>
            </a:r>
            <a:r>
              <a:rPr lang="en-GB" dirty="0">
                <a:solidFill>
                  <a:srgbClr val="C9C9C9"/>
                </a:solidFill>
                <a:latin typeface="Consolas" panose="020B0609020204030204" pitchFamily="49" charset="0"/>
              </a:rPr>
              <a:t> says: Woof</a:t>
            </a:r>
            <a:r>
              <a:rPr lang="en-US" dirty="0">
                <a:solidFill>
                  <a:srgbClr val="C9C9C9"/>
                </a:solidFill>
                <a:latin typeface="Consolas" panose="020B0609020204030204" pitchFamily="49" charset="0"/>
              </a:rPr>
              <a:t>!</a:t>
            </a:r>
            <a:r>
              <a:rPr lang="en-GB" dirty="0">
                <a:solidFill>
                  <a:srgbClr val="C9C9C9"/>
                </a:solidFill>
                <a:latin typeface="Consolas" panose="020B0609020204030204" pitchFamily="49" charset="0"/>
              </a:rPr>
              <a:t>”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dog1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“Luna”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9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F19BA-8EF8-451B-6DF9-88FA5366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Aufgabe 1 – Bank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58803-F82F-B16D-9290-F0D7DCDA9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Klasse </a:t>
            </a:r>
            <a:r>
              <a:rPr lang="en-US" sz="2400" i="1" dirty="0" err="1"/>
              <a:t>BankAccount</a:t>
            </a:r>
            <a:endParaRPr lang="en-US" sz="2400" i="1" dirty="0"/>
          </a:p>
          <a:p>
            <a:r>
              <a:rPr lang="en-US" sz="2400" dirty="0"/>
              <a:t>Attribute: </a:t>
            </a:r>
            <a:r>
              <a:rPr lang="en-US" sz="2400" i="1" dirty="0"/>
              <a:t>owner</a:t>
            </a:r>
            <a:r>
              <a:rPr lang="en-US" sz="2400" dirty="0"/>
              <a:t>, </a:t>
            </a:r>
            <a:r>
              <a:rPr lang="en-US" sz="2400" i="1" dirty="0"/>
              <a:t>balance </a:t>
            </a:r>
            <a:r>
              <a:rPr lang="en-US" sz="2400" dirty="0"/>
              <a:t>(Privat)</a:t>
            </a:r>
            <a:endParaRPr lang="en-US" sz="2400" i="1" dirty="0"/>
          </a:p>
          <a:p>
            <a:r>
              <a:rPr lang="en-US" sz="2400" dirty="0" err="1"/>
              <a:t>Methoden</a:t>
            </a:r>
            <a:r>
              <a:rPr lang="en-US" sz="2400" dirty="0"/>
              <a:t>: </a:t>
            </a:r>
            <a:r>
              <a:rPr lang="en-US" sz="2400" i="1" dirty="0"/>
              <a:t>deposit</a:t>
            </a:r>
            <a:r>
              <a:rPr lang="en-US" sz="2400" dirty="0"/>
              <a:t>, </a:t>
            </a:r>
            <a:r>
              <a:rPr lang="en-US" sz="2400" i="1" dirty="0"/>
              <a:t>withdraw</a:t>
            </a:r>
            <a:r>
              <a:rPr lang="en-US" sz="2400" dirty="0"/>
              <a:t> und </a:t>
            </a:r>
            <a:r>
              <a:rPr lang="en-US" sz="2400" i="1" dirty="0"/>
              <a:t>__str__</a:t>
            </a:r>
          </a:p>
        </p:txBody>
      </p:sp>
    </p:spTree>
    <p:extLst>
      <p:ext uri="{BB962C8B-B14F-4D97-AF65-F5344CB8AC3E}">
        <p14:creationId xmlns:p14="http://schemas.microsoft.com/office/powerpoint/2010/main" val="507158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A393-4E94-CFA3-CE56-1F729BF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023189" cy="706964"/>
          </a:xfrm>
        </p:spPr>
        <p:txBody>
          <a:bodyPr/>
          <a:lstStyle/>
          <a:p>
            <a:r>
              <a:rPr lang="en-US" dirty="0"/>
              <a:t>Aufgabe 2 – </a:t>
            </a:r>
            <a:r>
              <a:rPr lang="en-US" dirty="0" err="1"/>
              <a:t>Erweiterung</a:t>
            </a:r>
            <a:r>
              <a:rPr lang="en-US" dirty="0"/>
              <a:t> Bank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9F9E8-9769-6CB0-20C1-A1DE9AB50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Klasse: </a:t>
            </a:r>
            <a:r>
              <a:rPr lang="en-US" sz="2400" i="1" dirty="0" err="1"/>
              <a:t>SavingsAccount</a:t>
            </a:r>
            <a:r>
              <a:rPr lang="en-US" sz="2400" dirty="0"/>
              <a:t>, </a:t>
            </a:r>
            <a:r>
              <a:rPr lang="en-US" sz="2400" dirty="0" err="1"/>
              <a:t>erbt</a:t>
            </a:r>
            <a:r>
              <a:rPr lang="en-US" sz="2400" dirty="0"/>
              <a:t> von </a:t>
            </a:r>
            <a:r>
              <a:rPr lang="en-US" sz="2400" i="1" dirty="0" err="1"/>
              <a:t>BankAccount</a:t>
            </a:r>
            <a:endParaRPr lang="en-US" sz="2400" i="1" dirty="0"/>
          </a:p>
          <a:p>
            <a:r>
              <a:rPr lang="en-US" sz="2400" dirty="0" err="1"/>
              <a:t>Zusätzliches</a:t>
            </a:r>
            <a:r>
              <a:rPr lang="en-US" sz="2400" dirty="0"/>
              <a:t> </a:t>
            </a:r>
            <a:r>
              <a:rPr lang="en-US" sz="2400" dirty="0" err="1"/>
              <a:t>Attribut</a:t>
            </a:r>
            <a:r>
              <a:rPr lang="en-US" sz="2400" dirty="0"/>
              <a:t>: </a:t>
            </a:r>
            <a:r>
              <a:rPr lang="en-US" sz="2400" i="1" dirty="0" err="1"/>
              <a:t>interest_rate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Zinssatz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Zusätzliche</a:t>
            </a:r>
            <a:r>
              <a:rPr lang="en-US" sz="2400" dirty="0"/>
              <a:t> Methode: </a:t>
            </a:r>
            <a:r>
              <a:rPr lang="en-US" sz="2400" i="1" dirty="0" err="1"/>
              <a:t>apply_interest</a:t>
            </a:r>
            <a:r>
              <a:rPr lang="en-US" sz="2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7082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0CEB4-BFAC-4014-9B69-2CFFE0B783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 design</Template>
  <TotalTime>149</TotalTime>
  <Words>752</Words>
  <Application>Microsoft Office PowerPoint</Application>
  <PresentationFormat>Widescreen</PresentationFormat>
  <Paragraphs>95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Consolas</vt:lpstr>
      <vt:lpstr>Wingdings 3</vt:lpstr>
      <vt:lpstr>Ion Boardroom</vt:lpstr>
      <vt:lpstr>Objekt Orientierte Programmierung (OOP)</vt:lpstr>
      <vt:lpstr>Warum Klassen</vt:lpstr>
      <vt:lpstr>Grundlagen einer Klasse</vt:lpstr>
      <vt:lpstr>Erweiterte Klassenkonzepte</vt:lpstr>
      <vt:lpstr>Vererbung</vt:lpstr>
      <vt:lpstr>Verwendung von Klassen</vt:lpstr>
      <vt:lpstr>Aufgabe 1 – Bank Account</vt:lpstr>
      <vt:lpstr>Aufgabe 2 – Erweiterung Bank Account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Landes, Finian (GymLI)</dc:creator>
  <cp:lastModifiedBy>Landes, Finian (GymLI)</cp:lastModifiedBy>
  <cp:revision>1</cp:revision>
  <dcterms:created xsi:type="dcterms:W3CDTF">2025-10-17T10:08:07Z</dcterms:created>
  <dcterms:modified xsi:type="dcterms:W3CDTF">2025-10-21T17:31:07Z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